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1" r:id="rId3"/>
    <p:sldId id="277" r:id="rId4"/>
    <p:sldId id="263" r:id="rId5"/>
    <p:sldId id="285" r:id="rId6"/>
    <p:sldId id="273" r:id="rId7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642" y="-2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4263E7-E43A-44A9-AD6D-F9D99B56B1A0}" type="datetimeFigureOut">
              <a:rPr lang="pl-PL" smtClean="0"/>
              <a:t>2018-09-10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A3F305-C286-4B42-9010-E976AAC3072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726891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57FED-018E-4CCD-91B6-F0C9C03488EE}" type="datetimeFigureOut">
              <a:rPr lang="pl-PL" smtClean="0"/>
              <a:t>2018-09-10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C0760-4FB2-4F44-A3EE-2379D9D43F8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32460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57FED-018E-4CCD-91B6-F0C9C03488EE}" type="datetimeFigureOut">
              <a:rPr lang="pl-PL" smtClean="0"/>
              <a:t>2018-09-10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C0760-4FB2-4F44-A3EE-2379D9D43F8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57491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57FED-018E-4CCD-91B6-F0C9C03488EE}" type="datetimeFigureOut">
              <a:rPr lang="pl-PL" smtClean="0"/>
              <a:t>2018-09-10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C0760-4FB2-4F44-A3EE-2379D9D43F8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085634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57FED-018E-4CCD-91B6-F0C9C03488EE}" type="datetimeFigureOut">
              <a:rPr lang="pl-PL" smtClean="0"/>
              <a:t>2018-09-10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C0760-4FB2-4F44-A3EE-2379D9D43F8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547516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57FED-018E-4CCD-91B6-F0C9C03488EE}" type="datetimeFigureOut">
              <a:rPr lang="pl-PL" smtClean="0"/>
              <a:t>2018-09-10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C0760-4FB2-4F44-A3EE-2379D9D43F8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504233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57FED-018E-4CCD-91B6-F0C9C03488EE}" type="datetimeFigureOut">
              <a:rPr lang="pl-PL" smtClean="0"/>
              <a:t>2018-09-10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C0760-4FB2-4F44-A3EE-2379D9D43F8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778330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57FED-018E-4CCD-91B6-F0C9C03488EE}" type="datetimeFigureOut">
              <a:rPr lang="pl-PL" smtClean="0"/>
              <a:t>2018-09-10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C0760-4FB2-4F44-A3EE-2379D9D43F8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005821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57FED-018E-4CCD-91B6-F0C9C03488EE}" type="datetimeFigureOut">
              <a:rPr lang="pl-PL" smtClean="0"/>
              <a:t>2018-09-10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C0760-4FB2-4F44-A3EE-2379D9D43F8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97339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57FED-018E-4CCD-91B6-F0C9C03488EE}" type="datetimeFigureOut">
              <a:rPr lang="pl-PL" smtClean="0"/>
              <a:t>2018-09-10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C0760-4FB2-4F44-A3EE-2379D9D43F8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084845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57FED-018E-4CCD-91B6-F0C9C03488EE}" type="datetimeFigureOut">
              <a:rPr lang="pl-PL" smtClean="0"/>
              <a:t>2018-09-10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C0760-4FB2-4F44-A3EE-2379D9D43F8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551119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57FED-018E-4CCD-91B6-F0C9C03488EE}" type="datetimeFigureOut">
              <a:rPr lang="pl-PL" smtClean="0"/>
              <a:t>2018-09-10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C0760-4FB2-4F44-A3EE-2379D9D43F8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10875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F57FED-018E-4CCD-91B6-F0C9C03488EE}" type="datetimeFigureOut">
              <a:rPr lang="pl-PL" smtClean="0"/>
              <a:t>2018-09-10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3C0760-4FB2-4F44-A3EE-2379D9D43F8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941291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1.jpeg"/><Relationship Id="rId7" Type="http://schemas.openxmlformats.org/officeDocument/2006/relationships/image" Target="../media/image12.jpeg"/><Relationship Id="rId12" Type="http://schemas.openxmlformats.org/officeDocument/2006/relationships/image" Target="../media/image17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11" Type="http://schemas.openxmlformats.org/officeDocument/2006/relationships/image" Target="../media/image16.jpg"/><Relationship Id="rId5" Type="http://schemas.openxmlformats.org/officeDocument/2006/relationships/image" Target="../media/image10.jpeg"/><Relationship Id="rId10" Type="http://schemas.openxmlformats.org/officeDocument/2006/relationships/image" Target="../media/image15.jp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8.png"/><Relationship Id="rId7" Type="http://schemas.openxmlformats.org/officeDocument/2006/relationships/hyperlink" Target="http://www.mwsl.eu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0.gif"/><Relationship Id="rId4" Type="http://schemas.openxmlformats.org/officeDocument/2006/relationships/image" Target="../media/image1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pole tekstowe 4"/>
          <p:cNvSpPr txBox="1"/>
          <p:nvPr/>
        </p:nvSpPr>
        <p:spPr>
          <a:xfrm>
            <a:off x="-4714" y="169747"/>
            <a:ext cx="91487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 smtClean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STUDIA DUALNE</a:t>
            </a:r>
            <a:endParaRPr lang="pl-PL" sz="2400" b="1" dirty="0"/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0" y="0"/>
            <a:ext cx="9144000" cy="3265714"/>
          </a:xfrm>
          <a:prstGeom prst="rect">
            <a:avLst/>
          </a:prstGeom>
        </p:spPr>
      </p:pic>
      <p:sp>
        <p:nvSpPr>
          <p:cNvPr id="8" name="pole tekstowe 7"/>
          <p:cNvSpPr txBox="1"/>
          <p:nvPr/>
        </p:nvSpPr>
        <p:spPr>
          <a:xfrm>
            <a:off x="574499" y="3651693"/>
            <a:ext cx="7885933" cy="824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l-PL" sz="1400" dirty="0" smtClean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Prezentacja Uczelni</a:t>
            </a:r>
          </a:p>
          <a:p>
            <a:pPr algn="ctr">
              <a:lnSpc>
                <a:spcPct val="150000"/>
              </a:lnSpc>
            </a:pPr>
            <a:r>
              <a:rPr lang="pl-PL" sz="1400" dirty="0" smtClean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 Marcin Pawęska</a:t>
            </a:r>
            <a:endParaRPr lang="pl-PL" sz="1400" dirty="0">
              <a:solidFill>
                <a:srgbClr val="1F4B7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ts val="150"/>
              </a:spcBef>
            </a:pPr>
            <a:r>
              <a:rPr lang="en-US" sz="1400" dirty="0" smtClean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400" dirty="0"/>
          </a:p>
          <a:p>
            <a:pPr>
              <a:spcBef>
                <a:spcPts val="150"/>
              </a:spcBef>
            </a:pPr>
            <a:endParaRPr lang="pl-PL" sz="1400" b="1" dirty="0" smtClean="0">
              <a:solidFill>
                <a:srgbClr val="FAA43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pole tekstowe 10"/>
          <p:cNvSpPr txBox="1"/>
          <p:nvPr/>
        </p:nvSpPr>
        <p:spPr>
          <a:xfrm>
            <a:off x="735091" y="5229200"/>
            <a:ext cx="7885933" cy="10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l-PL" sz="1400" dirty="0" smtClean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Wrocław, 14.09.2018</a:t>
            </a:r>
            <a:endParaRPr lang="pl-PL" sz="1400" dirty="0">
              <a:solidFill>
                <a:srgbClr val="1F4B7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  <a:spcBef>
                <a:spcPts val="150"/>
              </a:spcBef>
            </a:pPr>
            <a:r>
              <a:rPr lang="en-US" sz="1400" dirty="0" smtClean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1400" dirty="0" smtClean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Instytut Rozwoju Terytorialnego</a:t>
            </a:r>
            <a:endParaRPr lang="pl-PL" sz="1400" dirty="0"/>
          </a:p>
          <a:p>
            <a:pPr>
              <a:spcBef>
                <a:spcPts val="150"/>
              </a:spcBef>
            </a:pPr>
            <a:endParaRPr lang="pl-PL" sz="1400" b="1" dirty="0" smtClean="0">
              <a:solidFill>
                <a:srgbClr val="FAA43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4747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pole tekstowe 4"/>
          <p:cNvSpPr txBox="1"/>
          <p:nvPr/>
        </p:nvSpPr>
        <p:spPr>
          <a:xfrm>
            <a:off x="141403" y="169748"/>
            <a:ext cx="91487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 smtClean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pl-PL" sz="2400" b="1" dirty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pl-PL" sz="2400" b="1" dirty="0" smtClean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LAT TRADYCJI</a:t>
            </a:r>
            <a:endParaRPr lang="pl-PL" sz="2400" b="1" dirty="0"/>
          </a:p>
        </p:txBody>
      </p:sp>
      <p:sp>
        <p:nvSpPr>
          <p:cNvPr id="7" name="pole tekstowe 6"/>
          <p:cNvSpPr txBox="1"/>
          <p:nvPr/>
        </p:nvSpPr>
        <p:spPr>
          <a:xfrm>
            <a:off x="3923928" y="596402"/>
            <a:ext cx="4896544" cy="6176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l-PL" sz="1400" b="1" dirty="0" smtClean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Jedyna </a:t>
            </a:r>
            <a:r>
              <a:rPr lang="pl-PL" sz="1400" b="1" dirty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uczelnia </a:t>
            </a:r>
            <a:r>
              <a:rPr lang="pl-PL" sz="1400" dirty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 Europie </a:t>
            </a:r>
            <a:r>
              <a:rPr lang="pl-PL" sz="1400" dirty="0" smtClean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Środkowo-Wschodniej</a:t>
            </a:r>
            <a:r>
              <a:rPr lang="en-US" sz="1400" dirty="0" smtClean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1400" b="1" dirty="0" smtClean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akredytowana przez CILT </a:t>
            </a:r>
            <a:r>
              <a:rPr lang="pl-PL" sz="1400" b="1" dirty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(UK</a:t>
            </a:r>
            <a:r>
              <a:rPr lang="pl-PL" sz="1400" b="1" dirty="0" smtClean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US" sz="1400" b="1" dirty="0" smtClean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endParaRPr lang="pl-PL" sz="1400" b="1" dirty="0">
              <a:solidFill>
                <a:srgbClr val="1F4B7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l-PL" sz="1400" dirty="0" smtClean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Uczelnia uhonorowana Nagrodą Premiera Francji                    w </a:t>
            </a:r>
            <a:r>
              <a:rPr lang="pl-PL" sz="1400" dirty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2003 </a:t>
            </a:r>
            <a:r>
              <a:rPr lang="pl-PL" sz="1400" b="1" dirty="0" smtClean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za najlepszy w </a:t>
            </a:r>
            <a:r>
              <a:rPr lang="pl-PL" sz="1400" b="1" dirty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wymiarze </a:t>
            </a:r>
            <a:r>
              <a:rPr lang="pl-PL" sz="1400" b="1" dirty="0" smtClean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europejskim projekt edukacyjny</a:t>
            </a:r>
            <a:r>
              <a:rPr lang="en-US" sz="1400" b="1" dirty="0" smtClean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endParaRPr lang="pl-PL" sz="1400" b="1" dirty="0" smtClean="0">
              <a:solidFill>
                <a:srgbClr val="1F4B7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l-PL" sz="1400" b="1" dirty="0" smtClean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Wydział logistyki  ma kategorię B</a:t>
            </a:r>
            <a:endParaRPr lang="pl-PL" sz="1400" b="1" dirty="0" smtClean="0">
              <a:solidFill>
                <a:srgbClr val="1F4B7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l-PL" sz="1400" dirty="0" smtClean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Uczelnia posiadająca najnowocześniejsze, </a:t>
            </a:r>
            <a:r>
              <a:rPr lang="pl-PL" sz="1400" b="1" dirty="0" smtClean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 pełni wyposażone laboratoria</a:t>
            </a:r>
            <a:r>
              <a:rPr lang="pl-PL" sz="1400" dirty="0" smtClean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1400" b="1" dirty="0" smtClean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logistyczne</a:t>
            </a:r>
            <a:r>
              <a:rPr lang="pl-PL" sz="1400" dirty="0" smtClean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dla studentów,   w tym innowacyjne technologie RFID,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l-PL" sz="1400" dirty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Współpraca </a:t>
            </a:r>
            <a:r>
              <a:rPr lang="pl-PL" sz="1400" dirty="0" smtClean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międzynarodowa z uczelniami m.in. z: Francji, Czech, Słowacji</a:t>
            </a:r>
            <a:r>
              <a:rPr lang="en-US" sz="1400" dirty="0" smtClean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pl-PL" sz="1400" dirty="0" smtClean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Wielkiej Brytanii, Niemiec, Ukrainy, Bułgarii, Argentyny, Maroka, Turcji i Chin,</a:t>
            </a:r>
            <a:endParaRPr lang="pl-PL" sz="1400" dirty="0">
              <a:solidFill>
                <a:srgbClr val="1F4B7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l-PL" sz="1400" b="1" dirty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Praktyki u najlepszych</a:t>
            </a:r>
            <a:r>
              <a:rPr lang="pl-PL" sz="1400" dirty="0" smtClean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l-PL" sz="1400" dirty="0" smtClean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Kadra składająca się z wybitnych specjalistów z kraju                    i zagranicy,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l-PL" sz="1400" dirty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Niezmienne czesne od </a:t>
            </a:r>
            <a:r>
              <a:rPr lang="pl-PL" sz="1400" dirty="0" smtClean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 lat.</a:t>
            </a:r>
            <a:endParaRPr lang="pl-PL" sz="1400" dirty="0">
              <a:solidFill>
                <a:srgbClr val="1F4B7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pl-PL" sz="1400" dirty="0" smtClean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400" dirty="0">
              <a:solidFill>
                <a:srgbClr val="1F4B7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ts val="150"/>
              </a:spcBef>
            </a:pPr>
            <a:r>
              <a:rPr lang="en-US" sz="1400" dirty="0" smtClean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400" dirty="0"/>
          </a:p>
          <a:p>
            <a:pPr>
              <a:spcBef>
                <a:spcPts val="150"/>
              </a:spcBef>
            </a:pPr>
            <a:endParaRPr lang="pl-PL" sz="1400" b="1" dirty="0" smtClean="0">
              <a:solidFill>
                <a:srgbClr val="FAA43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91" y="785881"/>
            <a:ext cx="3810000" cy="25400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10772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6" name="Symbol zastępczy zawartości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520" y="1600200"/>
            <a:ext cx="6378959" cy="4525963"/>
          </a:xfr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pole tekstowe 4"/>
          <p:cNvSpPr txBox="1"/>
          <p:nvPr/>
        </p:nvSpPr>
        <p:spPr>
          <a:xfrm>
            <a:off x="141403" y="169748"/>
            <a:ext cx="91487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 smtClean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CILT (UK) POLSKA</a:t>
            </a:r>
            <a:endParaRPr lang="pl-PL" sz="2400" b="1" dirty="0"/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094" y="822783"/>
            <a:ext cx="4538837" cy="3024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46" y="804783"/>
            <a:ext cx="4312811" cy="3060000"/>
          </a:xfrm>
          <a:prstGeom prst="rect">
            <a:avLst/>
          </a:prstGeom>
          <a:ln>
            <a:solidFill>
              <a:srgbClr val="7030A0"/>
            </a:solidFill>
          </a:ln>
        </p:spPr>
      </p:pic>
      <p:sp>
        <p:nvSpPr>
          <p:cNvPr id="9" name="Prostokąt 8"/>
          <p:cNvSpPr/>
          <p:nvPr/>
        </p:nvSpPr>
        <p:spPr>
          <a:xfrm>
            <a:off x="151180" y="4077072"/>
            <a:ext cx="8894837" cy="1461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lnSpc>
                <a:spcPct val="150000"/>
              </a:lnSpc>
              <a:spcBef>
                <a:spcPts val="150"/>
              </a:spcBef>
              <a:buFont typeface="Wingdings" panose="05000000000000000000" pitchFamily="2" charset="2"/>
              <a:buChar char="q"/>
            </a:pPr>
            <a:r>
              <a:rPr lang="pl-PL" altLang="pl-PL" sz="1400" b="1" dirty="0" smtClean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CILT</a:t>
            </a:r>
            <a:r>
              <a:rPr lang="pl-PL" altLang="pl-PL" sz="1400" dirty="0" smtClean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altLang="pl-PL" sz="1400" b="1" dirty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skupia ponad 33.000 członków z branży TSL z ponad 100 krajów</a:t>
            </a:r>
            <a:r>
              <a:rPr lang="en-US" altLang="pl-PL" sz="1400" b="1" dirty="0" smtClean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endParaRPr lang="pl-PL" altLang="pl-PL" sz="1400" b="1" dirty="0" smtClean="0">
              <a:solidFill>
                <a:srgbClr val="1F4B7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algn="just">
              <a:lnSpc>
                <a:spcPct val="150000"/>
              </a:lnSpc>
              <a:spcBef>
                <a:spcPts val="150"/>
              </a:spcBef>
              <a:buFont typeface="Wingdings" panose="05000000000000000000" pitchFamily="2" charset="2"/>
              <a:buChar char="q"/>
            </a:pPr>
            <a:r>
              <a:rPr lang="pl-PL" sz="1400" dirty="0" smtClean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CILT </a:t>
            </a:r>
            <a:r>
              <a:rPr lang="pl-PL" sz="1400" dirty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pl-PL" sz="1400" b="1" dirty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propaguje, wspiera naukę o logistyce i transporcie</a:t>
            </a:r>
            <a:r>
              <a:rPr lang="en-US" sz="1400" b="1" dirty="0" smtClean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pl-PL" sz="1400" b="1" dirty="0" smtClean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285750" lvl="0" indent="-285750" algn="just">
              <a:lnSpc>
                <a:spcPct val="150000"/>
              </a:lnSpc>
              <a:spcBef>
                <a:spcPts val="150"/>
              </a:spcBef>
              <a:buFont typeface="Wingdings" panose="05000000000000000000" pitchFamily="2" charset="2"/>
              <a:buChar char="q"/>
            </a:pPr>
            <a:r>
              <a:rPr lang="pl-PL" sz="1400" dirty="0" smtClean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 </a:t>
            </a:r>
            <a:r>
              <a:rPr lang="pl-PL" sz="1400" dirty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2012 roku </a:t>
            </a:r>
            <a:r>
              <a:rPr lang="en-US" sz="1400" dirty="0" err="1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powsta</a:t>
            </a:r>
            <a:r>
              <a:rPr lang="pl-PL" sz="1400" dirty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ł CILT (UK) w Polsce, jako jedyny ośrodek w Europie Środkowo –Wschodniej</a:t>
            </a:r>
            <a:r>
              <a:rPr lang="en-US" sz="1400" dirty="0" smtClean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endParaRPr lang="pl-PL" sz="1400" dirty="0" smtClean="0">
              <a:solidFill>
                <a:srgbClr val="1F4B7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spcBef>
                <a:spcPts val="150"/>
              </a:spcBef>
              <a:buFont typeface="Wingdings" panose="05000000000000000000" pitchFamily="2" charset="2"/>
              <a:buChar char="q"/>
            </a:pPr>
            <a:r>
              <a:rPr lang="pl-PL" sz="1400" b="1" dirty="0" smtClean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Dostęp do ekspertów z całego świata oraz bank wiedzy online i offline </a:t>
            </a:r>
            <a:endParaRPr lang="pl-PL" sz="1400" dirty="0">
              <a:solidFill>
                <a:srgbClr val="1F4B7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3096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pole tekstowe 4"/>
          <p:cNvSpPr txBox="1"/>
          <p:nvPr/>
        </p:nvSpPr>
        <p:spPr>
          <a:xfrm>
            <a:off x="169682" y="207389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 smtClean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KIERUNKI</a:t>
            </a:r>
            <a:endParaRPr lang="pl-PL" sz="2400" b="1" dirty="0" smtClean="0">
              <a:solidFill>
                <a:srgbClr val="1F4B7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256" y="839964"/>
            <a:ext cx="7452000" cy="5178071"/>
          </a:xfrm>
          <a:prstGeom prst="rect">
            <a:avLst/>
          </a:prstGeom>
          <a:ln w="28575">
            <a:solidFill>
              <a:schemeClr val="tx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10772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20" name="Symbol zastępczy zawartości 19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279" y="1600200"/>
            <a:ext cx="3169441" cy="4525963"/>
          </a:xfr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pole tekstowe 5"/>
          <p:cNvSpPr txBox="1"/>
          <p:nvPr/>
        </p:nvSpPr>
        <p:spPr>
          <a:xfrm>
            <a:off x="198621" y="188536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 smtClean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DZIAŁALNOŚĆ NAUKOWA</a:t>
            </a:r>
            <a:endParaRPr lang="pl-PL" sz="2400" b="1" dirty="0">
              <a:solidFill>
                <a:srgbClr val="1F4B7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822" y="4704045"/>
            <a:ext cx="1905666" cy="12704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4652050"/>
            <a:ext cx="2028684" cy="13524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1570" y="4704045"/>
            <a:ext cx="1954153" cy="13027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Prostokąt 15"/>
          <p:cNvSpPr/>
          <p:nvPr/>
        </p:nvSpPr>
        <p:spPr>
          <a:xfrm>
            <a:off x="2286000" y="29673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l-PL" dirty="0" smtClean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pl-PL" dirty="0">
              <a:solidFill>
                <a:srgbClr val="1F4B7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Prostokąt 16"/>
          <p:cNvSpPr/>
          <p:nvPr/>
        </p:nvSpPr>
        <p:spPr>
          <a:xfrm>
            <a:off x="198621" y="3497893"/>
            <a:ext cx="86164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pl-PL" sz="1400" dirty="0" smtClean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MWSLiT </a:t>
            </a:r>
            <a:r>
              <a:rPr lang="pl-PL" sz="1400" dirty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organizuje </a:t>
            </a:r>
            <a:r>
              <a:rPr lang="pl-PL" sz="1400" b="1" dirty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wykłady otwarte oraz konferencje naukowe </a:t>
            </a:r>
            <a:r>
              <a:rPr lang="pl-PL" sz="1400" dirty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skierowane do społeczności akademickiej </a:t>
            </a:r>
            <a:endParaRPr lang="pl-PL" sz="1400" dirty="0" smtClean="0">
              <a:solidFill>
                <a:srgbClr val="1F4B7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pl-PL" sz="1400" dirty="0" smtClean="0">
              <a:solidFill>
                <a:srgbClr val="1F4B7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pl-PL" sz="1400" b="1" dirty="0" smtClean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Szereg </a:t>
            </a:r>
            <a:r>
              <a:rPr lang="pl-PL" sz="1400" b="1" dirty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projektów z zakresu transportu publicznego i planowania infrastruktury, </a:t>
            </a:r>
            <a:r>
              <a:rPr lang="pl-PL" sz="1400" b="1" dirty="0" smtClean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strategii itp. </a:t>
            </a:r>
            <a:r>
              <a:rPr lang="pl-PL" sz="1400" b="1" dirty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dla Urzędów Marszałkowskich, Urzędów Wojewódzkich, </a:t>
            </a:r>
            <a:r>
              <a:rPr lang="pl-PL" sz="1400" b="1" dirty="0" smtClean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Powiatów</a:t>
            </a:r>
            <a:r>
              <a:rPr lang="pl-PL" sz="1400" b="1" dirty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Gmin i Miast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pl-PL" sz="1400" dirty="0">
              <a:solidFill>
                <a:srgbClr val="1F4B7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Prostokąt 17"/>
          <p:cNvSpPr/>
          <p:nvPr/>
        </p:nvSpPr>
        <p:spPr>
          <a:xfrm>
            <a:off x="5097571" y="2413337"/>
            <a:ext cx="379490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pl-PL" sz="1400" dirty="0" smtClean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Uczelnia </a:t>
            </a:r>
            <a:r>
              <a:rPr lang="pl-PL" sz="1400" dirty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wydaje </a:t>
            </a:r>
            <a:r>
              <a:rPr lang="pl-PL" sz="1400" b="1" dirty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czasopismo naukowe</a:t>
            </a:r>
          </a:p>
          <a:p>
            <a:r>
              <a:rPr lang="pl-PL" sz="1400" b="1" dirty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pl-PL" sz="1400" b="1" dirty="0" smtClean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w </a:t>
            </a:r>
            <a:r>
              <a:rPr lang="pl-PL" sz="1400" b="1" dirty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języku </a:t>
            </a:r>
            <a:r>
              <a:rPr lang="pl-PL" sz="1400" dirty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angielskim premiowane </a:t>
            </a:r>
          </a:p>
          <a:p>
            <a:r>
              <a:rPr lang="pl-PL" sz="1400" dirty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pl-PL" sz="1400" dirty="0" smtClean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liczbą </a:t>
            </a:r>
            <a:r>
              <a:rPr lang="pl-PL" sz="1400" dirty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punktów (13) przez </a:t>
            </a:r>
            <a:r>
              <a:rPr lang="pl-PL" sz="1400" dirty="0" err="1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MNiSW</a:t>
            </a:r>
            <a:r>
              <a:rPr lang="pl-PL" sz="1400" dirty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9" name="Prostokąt 18"/>
          <p:cNvSpPr/>
          <p:nvPr/>
        </p:nvSpPr>
        <p:spPr>
          <a:xfrm>
            <a:off x="395535" y="863707"/>
            <a:ext cx="42070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pl-PL" sz="1400" dirty="0" smtClean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MWSLiT </a:t>
            </a:r>
            <a:r>
              <a:rPr lang="pl-PL" sz="1400" dirty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jest wydawcą ponad </a:t>
            </a:r>
            <a:r>
              <a:rPr lang="pl-PL" sz="1400" b="1" dirty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 własnych</a:t>
            </a:r>
          </a:p>
          <a:p>
            <a:r>
              <a:rPr lang="pl-PL" sz="1400" b="1" dirty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pl-PL" sz="1400" b="1" dirty="0" smtClean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podręczników </a:t>
            </a:r>
            <a:r>
              <a:rPr lang="pl-PL" sz="1400" b="1" dirty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specjalistycznych</a:t>
            </a:r>
            <a:r>
              <a:rPr lang="pl-PL" sz="1400" dirty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21" name="Obraz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485000"/>
            <a:ext cx="1361356" cy="1944000"/>
          </a:xfrm>
          <a:prstGeom prst="rect">
            <a:avLst/>
          </a:prstGeom>
        </p:spPr>
      </p:pic>
      <p:pic>
        <p:nvPicPr>
          <p:cNvPr id="22" name="Obraz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5391" y="1485000"/>
            <a:ext cx="1361356" cy="1944000"/>
          </a:xfrm>
          <a:prstGeom prst="rect">
            <a:avLst/>
          </a:prstGeom>
        </p:spPr>
      </p:pic>
      <p:pic>
        <p:nvPicPr>
          <p:cNvPr id="23" name="Obraz 2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302" y="1486898"/>
            <a:ext cx="1361356" cy="1944000"/>
          </a:xfrm>
          <a:prstGeom prst="rect">
            <a:avLst/>
          </a:prstGeom>
        </p:spPr>
      </p:pic>
      <p:pic>
        <p:nvPicPr>
          <p:cNvPr id="24" name="Obraz 2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3877" y="578099"/>
            <a:ext cx="1167694" cy="1656000"/>
          </a:xfrm>
          <a:prstGeom prst="rect">
            <a:avLst/>
          </a:prstGeom>
        </p:spPr>
      </p:pic>
      <p:pic>
        <p:nvPicPr>
          <p:cNvPr id="25" name="Obraz 2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8036" y="578099"/>
            <a:ext cx="1167694" cy="1656000"/>
          </a:xfrm>
          <a:prstGeom prst="rect">
            <a:avLst/>
          </a:prstGeom>
        </p:spPr>
      </p:pic>
      <p:pic>
        <p:nvPicPr>
          <p:cNvPr id="26" name="Obraz 2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5730" y="558927"/>
            <a:ext cx="1167694" cy="165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34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6860" y="3804176"/>
            <a:ext cx="489330" cy="432000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8" name="Obraz 7" descr="E-mail.gif"/>
          <p:cNvPicPr>
            <a:picLocks noChangeAspect="1"/>
          </p:cNvPicPr>
          <p:nvPr/>
        </p:nvPicPr>
        <p:blipFill>
          <a:blip r:embed="rId4" cstate="print"/>
          <a:srcRect l="8280" t="8280" r="5395" b="10791"/>
          <a:stretch>
            <a:fillRect/>
          </a:stretch>
        </p:blipFill>
        <p:spPr>
          <a:xfrm rot="21226281">
            <a:off x="2935872" y="4288852"/>
            <a:ext cx="345600" cy="324000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9" name="Obraz 8" descr="telefon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50591" y="4698732"/>
            <a:ext cx="434831" cy="540000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10" name="Obraz 9" descr="logo.jpg"/>
          <p:cNvPicPr>
            <a:picLocks noChangeAspect="1"/>
          </p:cNvPicPr>
          <p:nvPr/>
        </p:nvPicPr>
        <p:blipFill>
          <a:blip r:embed="rId6" cstate="print"/>
          <a:srcRect r="47249"/>
          <a:stretch>
            <a:fillRect/>
          </a:stretch>
        </p:blipFill>
        <p:spPr>
          <a:xfrm>
            <a:off x="2907904" y="5463350"/>
            <a:ext cx="408899" cy="396000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sp>
        <p:nvSpPr>
          <p:cNvPr id="11" name="pole tekstowe 10"/>
          <p:cNvSpPr txBox="1"/>
          <p:nvPr/>
        </p:nvSpPr>
        <p:spPr>
          <a:xfrm>
            <a:off x="3725013" y="3745742"/>
            <a:ext cx="35666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www.mwsl.eu</a:t>
            </a:r>
            <a:endParaRPr lang="pl-PL" dirty="0" smtClean="0">
              <a:solidFill>
                <a:srgbClr val="1F4B7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pl-PL" dirty="0" smtClean="0">
              <a:solidFill>
                <a:srgbClr val="1F4B7B"/>
              </a:solidFill>
              <a:latin typeface="Arial" panose="020B0604020202020204" pitchFamily="34" charset="0"/>
              <a:cs typeface="Arial" panose="020B0604020202020204" pitchFamily="34" charset="0"/>
              <a:hlinkClick r:id=""/>
            </a:endParaRPr>
          </a:p>
          <a:p>
            <a:r>
              <a:rPr lang="pl-PL" dirty="0" smtClean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  <a:hlinkClick r:id=""/>
              </a:rPr>
              <a:t>uczelnia@msl.com.pl</a:t>
            </a:r>
            <a:endParaRPr lang="pl-PL" dirty="0" smtClean="0">
              <a:solidFill>
                <a:srgbClr val="1F4B7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pl-PL" dirty="0" smtClean="0">
              <a:solidFill>
                <a:srgbClr val="1F4B7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l-PL" dirty="0" smtClean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71 324 68 42</a:t>
            </a:r>
          </a:p>
          <a:p>
            <a:endParaRPr lang="pl-PL" dirty="0" smtClean="0">
              <a:solidFill>
                <a:srgbClr val="1F4B7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l-PL" dirty="0" smtClean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www.facebook.com/MWSLiT</a:t>
            </a:r>
          </a:p>
          <a:p>
            <a:endParaRPr lang="pl-PL" dirty="0" smtClean="0">
              <a:solidFill>
                <a:srgbClr val="1F4B7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2" descr="C:\Users\Compaq_2\Desktop\DSC00078_bez_baneru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" t="5787" b="11698"/>
          <a:stretch/>
        </p:blipFill>
        <p:spPr bwMode="auto">
          <a:xfrm>
            <a:off x="13630" y="34846"/>
            <a:ext cx="9108000" cy="29218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3" name="pole tekstowe 12"/>
          <p:cNvSpPr txBox="1"/>
          <p:nvPr/>
        </p:nvSpPr>
        <p:spPr>
          <a:xfrm>
            <a:off x="13630" y="2967335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b="1" dirty="0" smtClean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Międzynarodowa Wyższa Szkoła Logistyki i Transportu </a:t>
            </a:r>
          </a:p>
          <a:p>
            <a:pPr algn="ctr"/>
            <a:r>
              <a:rPr lang="pl-PL" b="1" dirty="0" smtClean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</a:t>
            </a:r>
            <a:r>
              <a:rPr lang="pl-PL" b="1" dirty="0" err="1" smtClean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Wrocawiu</a:t>
            </a:r>
            <a:r>
              <a:rPr lang="pl-PL" b="1" dirty="0" smtClean="0">
                <a:solidFill>
                  <a:srgbClr val="1F4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pl-PL" b="1" dirty="0">
              <a:solidFill>
                <a:srgbClr val="1F4B7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8636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1042</TotalTime>
  <Words>267</Words>
  <Application>Microsoft Office PowerPoint</Application>
  <PresentationFormat>Pokaz na ekranie (4:3)</PresentationFormat>
  <Paragraphs>42</Paragraphs>
  <Slides>6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6</vt:i4>
      </vt:variant>
    </vt:vector>
  </HeadingPairs>
  <TitlesOfParts>
    <vt:vector size="7" baseType="lpstr"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Compaq</dc:creator>
  <cp:lastModifiedBy>L540</cp:lastModifiedBy>
  <cp:revision>112</cp:revision>
  <dcterms:created xsi:type="dcterms:W3CDTF">2017-10-26T06:19:14Z</dcterms:created>
  <dcterms:modified xsi:type="dcterms:W3CDTF">2018-09-10T07:05:01Z</dcterms:modified>
</cp:coreProperties>
</file>