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359" r:id="rId3"/>
    <p:sldId id="257" r:id="rId4"/>
    <p:sldId id="258" r:id="rId5"/>
    <p:sldId id="259" r:id="rId6"/>
    <p:sldId id="260" r:id="rId7"/>
    <p:sldId id="261" r:id="rId8"/>
    <p:sldId id="262" r:id="rId9"/>
    <p:sldId id="360" r:id="rId10"/>
    <p:sldId id="362" r:id="rId11"/>
    <p:sldId id="352" r:id="rId12"/>
    <p:sldId id="353" r:id="rId13"/>
    <p:sldId id="355" r:id="rId14"/>
    <p:sldId id="357" r:id="rId15"/>
    <p:sldId id="364" r:id="rId16"/>
    <p:sldId id="358" r:id="rId17"/>
    <p:sldId id="363" r:id="rId18"/>
    <p:sldId id="361" r:id="rId19"/>
  </p:sldIdLst>
  <p:sldSz cx="9144000" cy="6858000" type="screen4x3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erner" initials="M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39"/>
    <p:restoredTop sz="89973" autoAdjust="0"/>
  </p:normalViewPr>
  <p:slideViewPr>
    <p:cSldViewPr snapToGrid="0" snapToObjects="1">
      <p:cViewPr varScale="1">
        <p:scale>
          <a:sx n="157" d="100"/>
          <a:sy n="157" d="100"/>
        </p:scale>
        <p:origin x="159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C3822-67E8-2947-A2AA-C99B8EB1AB14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DAD87-6489-CF43-93C6-56BD6337EA2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9261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DAD87-6489-CF43-93C6-56BD6337EA22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6866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EC81B-F337-9142-AB9B-81741E7C5A5C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6277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923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4332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7077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5535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23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7909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4099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1215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10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220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5469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AC0B5-B86F-E241-AC63-546EFAAB9FAE}" type="datetimeFigureOut">
              <a:rPr lang="pl-PL" smtClean="0"/>
              <a:pPr/>
              <a:t>13.09.2018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E6B64-0CD7-E74F-97C5-AF60B776AC8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228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57502" y="2416175"/>
            <a:ext cx="7772400" cy="1470025"/>
          </a:xfrm>
        </p:spPr>
        <p:txBody>
          <a:bodyPr>
            <a:normAutofit/>
          </a:bodyPr>
          <a:lstStyle/>
          <a:p>
            <a:r>
              <a:rPr lang="pl-PL" sz="4000" dirty="0"/>
              <a:t>Wydział Nauk o Ziemi i Kształtowania Środowiska </a:t>
            </a:r>
            <a:r>
              <a:rPr lang="pl-PL" sz="4000" dirty="0" err="1"/>
              <a:t>UWr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50262" y="3886200"/>
            <a:ext cx="7986880" cy="1752600"/>
          </a:xfrm>
        </p:spPr>
        <p:txBody>
          <a:bodyPr>
            <a:normAutofit/>
          </a:bodyPr>
          <a:lstStyle/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112230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2ABAD4-56E0-754B-A5D6-28CC6D631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1852" y="1396013"/>
            <a:ext cx="7514948" cy="4525963"/>
          </a:xfrm>
        </p:spPr>
        <p:txBody>
          <a:bodyPr/>
          <a:lstStyle/>
          <a:p>
            <a:r>
              <a:rPr lang="pl-PL" dirty="0"/>
              <a:t>Projekty, publikacje, prace dr...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217F1D9-25C3-4D4B-BD75-A43A938AD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039" y="2701070"/>
            <a:ext cx="7625918" cy="415693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2B31769-4205-F448-82A8-8BC253B27511}"/>
              </a:ext>
            </a:extLst>
          </p:cNvPr>
          <p:cNvSpPr txBox="1"/>
          <p:nvPr/>
        </p:nvSpPr>
        <p:spPr>
          <a:xfrm>
            <a:off x="3530312" y="2183906"/>
            <a:ext cx="2655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 err="1">
                <a:solidFill>
                  <a:srgbClr val="0070C0"/>
                </a:solidFill>
              </a:rPr>
              <a:t>www.geogr.uni.wroc.pl</a:t>
            </a:r>
            <a:endParaRPr lang="pl-PL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768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203D62-54EC-204B-9711-CF4E4955C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2849" y="2370122"/>
            <a:ext cx="7772400" cy="1470025"/>
          </a:xfrm>
        </p:spPr>
        <p:txBody>
          <a:bodyPr/>
          <a:lstStyle/>
          <a:p>
            <a:r>
              <a:rPr lang="pl-PL" dirty="0"/>
              <a:t>Instytut Nauk Geologicznych</a:t>
            </a:r>
          </a:p>
        </p:txBody>
      </p:sp>
    </p:spTree>
    <p:extLst>
      <p:ext uri="{BB962C8B-B14F-4D97-AF65-F5344CB8AC3E}">
        <p14:creationId xmlns:p14="http://schemas.microsoft.com/office/powerpoint/2010/main" val="1170390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3612" y="1065361"/>
            <a:ext cx="5324607" cy="4259502"/>
          </a:xfrm>
        </p:spPr>
        <p:txBody>
          <a:bodyPr>
            <a:normAutofit fontScale="85000" lnSpcReduction="20000"/>
          </a:bodyPr>
          <a:lstStyle/>
          <a:p>
            <a:r>
              <a:rPr lang="pl-PL" u="sng" dirty="0"/>
              <a:t>Badania naukowe i aplikacyjne związane z Dolnym Śląskiem</a:t>
            </a:r>
          </a:p>
          <a:p>
            <a:endParaRPr lang="pl-PL" u="sng" dirty="0"/>
          </a:p>
          <a:p>
            <a:pPr>
              <a:buFontTx/>
              <a:buChar char="-"/>
            </a:pPr>
            <a:r>
              <a:rPr lang="pl-PL" dirty="0"/>
              <a:t>badania surowców skalnych</a:t>
            </a:r>
          </a:p>
          <a:p>
            <a:pPr>
              <a:buFontTx/>
              <a:buChar char="-"/>
            </a:pPr>
            <a:r>
              <a:rPr lang="pl-PL" dirty="0"/>
              <a:t>badania hydrogeologiczne</a:t>
            </a:r>
          </a:p>
          <a:p>
            <a:pPr>
              <a:buFontTx/>
              <a:buChar char="-"/>
            </a:pPr>
            <a:r>
              <a:rPr lang="pl-PL" dirty="0"/>
              <a:t>badania </a:t>
            </a:r>
            <a:r>
              <a:rPr lang="pl-PL" dirty="0" err="1"/>
              <a:t>geośrodowiskowe</a:t>
            </a:r>
            <a:r>
              <a:rPr lang="pl-PL" dirty="0"/>
              <a:t> </a:t>
            </a:r>
          </a:p>
          <a:p>
            <a:pPr>
              <a:buFontTx/>
              <a:buChar char="-"/>
            </a:pPr>
            <a:r>
              <a:rPr lang="pl-PL" dirty="0"/>
              <a:t>badania kopalin i surowców energetycznych </a:t>
            </a:r>
          </a:p>
          <a:p>
            <a:pPr>
              <a:buFontTx/>
              <a:buChar char="-"/>
            </a:pPr>
            <a:r>
              <a:rPr lang="pl-PL" dirty="0"/>
              <a:t>badania interdyscyplinarne (konserwacja zabytków, archeologia)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623" y="1036198"/>
            <a:ext cx="3071611" cy="230370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622" y="3434802"/>
            <a:ext cx="3079974" cy="23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33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Badania hydrogeologiczne i geologia inżynierska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57" y="3262379"/>
            <a:ext cx="4324943" cy="2950872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151327" y="3133351"/>
            <a:ext cx="4572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pl-PL" sz="1200" b="1" u="sng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WSPÓŁPRACA</a:t>
            </a:r>
          </a:p>
          <a:p>
            <a:pPr>
              <a:lnSpc>
                <a:spcPct val="115000"/>
              </a:lnSpc>
            </a:pPr>
            <a:r>
              <a:rPr lang="pl-PL" sz="1200" b="1" dirty="0"/>
              <a:t>Model hydrogeologiczny obszaru ujęć infiltracyjnych </a:t>
            </a:r>
            <a:r>
              <a:rPr lang="pl-PL" sz="1200" b="1" dirty="0" err="1"/>
              <a:t>MPWiK</a:t>
            </a:r>
            <a:r>
              <a:rPr lang="pl-PL" sz="1200" b="1" dirty="0"/>
              <a:t> w granicach miasta Wrocław</a:t>
            </a:r>
          </a:p>
          <a:p>
            <a:pPr algn="just"/>
            <a:r>
              <a:rPr lang="pl-PL" sz="1200" b="1" dirty="0"/>
              <a:t>Numeryczny model hydrogeologiczny 3D (regionalny), uwzględniający strefę oddziaływania górnictwa rud miedzi LGOM </a:t>
            </a:r>
          </a:p>
          <a:p>
            <a:pPr algn="just"/>
            <a:endParaRPr lang="pl-PL" sz="1200" b="1" u="sng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l-PL" sz="1200" b="1" u="sng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PROJEKTY</a:t>
            </a:r>
          </a:p>
          <a:p>
            <a:pPr algn="just"/>
            <a:r>
              <a:rPr lang="en-US" sz="1200" b="1" dirty="0">
                <a:ea typeface="Calibri" panose="020F0502020204030204" pitchFamily="34" charset="0"/>
                <a:cs typeface="Calibri" panose="020F0502020204030204" pitchFamily="34" charset="0"/>
              </a:rPr>
              <a:t>Horizon 2020 - Demonstrating innovative nature-based solutions in cities </a:t>
            </a:r>
            <a:endParaRPr lang="pl-PL" sz="1200" b="1" dirty="0"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pl-PL" sz="1200" dirty="0">
                <a:ea typeface="Calibri" panose="020F0502020204030204" pitchFamily="34" charset="0"/>
                <a:cs typeface="Calibri" panose="020F0502020204030204" pitchFamily="34" charset="0"/>
              </a:rPr>
              <a:t>„Opracowanie metodyki i analityki szacowanych efektów projektu dla wybranych parametrów fizyko-chemicznych i klimatycznych” - </a:t>
            </a:r>
            <a:r>
              <a:rPr lang="pl-PL" sz="1200" dirty="0">
                <a:solidFill>
                  <a:schemeClr val="accent6">
                    <a:lumMod val="75000"/>
                  </a:schemeClr>
                </a:solidFill>
              </a:rPr>
              <a:t>lokalne zagospodarowanie i wykorzystanie wód opadowych, stworzenie oaz zieleni</a:t>
            </a:r>
          </a:p>
          <a:p>
            <a:pPr>
              <a:lnSpc>
                <a:spcPct val="115000"/>
              </a:lnSpc>
            </a:pPr>
            <a:endParaRPr lang="pl-PL" sz="1200" dirty="0"/>
          </a:p>
          <a:p>
            <a:pPr>
              <a:lnSpc>
                <a:spcPct val="115000"/>
              </a:lnSpc>
            </a:pPr>
            <a:r>
              <a:rPr lang="pl-PL" sz="1200" b="1" u="sng" dirty="0">
                <a:solidFill>
                  <a:schemeClr val="accent6">
                    <a:lumMod val="50000"/>
                  </a:schemeClr>
                </a:solidFill>
              </a:rPr>
              <a:t>DOKTORATY</a:t>
            </a:r>
          </a:p>
          <a:p>
            <a:pPr>
              <a:lnSpc>
                <a:spcPct val="115000"/>
              </a:lnSpc>
            </a:pPr>
            <a:r>
              <a:rPr lang="pl-PL" sz="1200" b="1" dirty="0"/>
              <a:t>Ocena infiltracji efektywnej na terenie miasta Wrocławia z zastosowaniem numerycznych metod modelowania</a:t>
            </a:r>
            <a:endParaRPr lang="pl-PL" sz="1200" dirty="0">
              <a:solidFill>
                <a:schemeClr val="accent6">
                  <a:lumMod val="75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endParaRPr lang="pl-PL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417147" y="1654099"/>
            <a:ext cx="6269653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l-PL" dirty="0"/>
              <a:t>Dokumentacje geologiczne i projekty robót geologicznych</a:t>
            </a:r>
          </a:p>
          <a:p>
            <a:pPr marL="285750" indent="-285750">
              <a:buFontTx/>
              <a:buChar char="-"/>
            </a:pPr>
            <a:r>
              <a:rPr lang="pl-PL" dirty="0"/>
              <a:t>Badania jakości wód</a:t>
            </a:r>
          </a:p>
          <a:p>
            <a:pPr marL="285750" indent="-285750">
              <a:buFontTx/>
              <a:buChar char="-"/>
            </a:pPr>
            <a:r>
              <a:rPr lang="pl-PL" dirty="0"/>
              <a:t>Badania wód termalnych</a:t>
            </a:r>
          </a:p>
          <a:p>
            <a:pPr marL="285750" indent="-285750">
              <a:buFontTx/>
              <a:buChar char="-"/>
            </a:pPr>
            <a:r>
              <a:rPr lang="pl-PL" dirty="0"/>
              <a:t>Modelowanie numeryczne zasobów wodnych (Visual MODFLOW)</a:t>
            </a:r>
          </a:p>
        </p:txBody>
      </p:sp>
    </p:spTree>
    <p:extLst>
      <p:ext uri="{BB962C8B-B14F-4D97-AF65-F5344CB8AC3E}">
        <p14:creationId xmlns:p14="http://schemas.microsoft.com/office/powerpoint/2010/main" val="2267744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Badania </a:t>
            </a:r>
            <a:r>
              <a:rPr lang="pl-PL" dirty="0" err="1"/>
              <a:t>geośrodowiskowe</a:t>
            </a:r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128255" y="2510862"/>
            <a:ext cx="82714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5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Zagrożenie jakości wód podziemnych dla terenów wodonośnych </a:t>
            </a:r>
            <a:r>
              <a:rPr lang="pl-PL" sz="15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MPWiK</a:t>
            </a:r>
            <a:r>
              <a:rPr lang="pl-PL" sz="15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pl-PL" sz="15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obszaru Brochowa i Księża Małego</a:t>
            </a:r>
            <a:endParaRPr lang="pl-PL" sz="15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l-PL" sz="1500" b="1" dirty="0">
                <a:latin typeface="Calibri" panose="020F0502020204030204" pitchFamily="34" charset="0"/>
                <a:cs typeface="Times New Roman" panose="02020603050405020304" pitchFamily="18" charset="0"/>
              </a:rPr>
              <a:t>- Obieg węgla w sztucznych zbiornikach wodnych Wrocławia</a:t>
            </a:r>
          </a:p>
          <a:p>
            <a:r>
              <a:rPr lang="pl-PL" sz="1500" b="1" dirty="0">
                <a:latin typeface="Calibri" panose="020F0502020204030204" pitchFamily="34" charset="0"/>
                <a:cs typeface="Times New Roman" panose="02020603050405020304" pitchFamily="18" charset="0"/>
              </a:rPr>
              <a:t>- Badania fitotoksyczności gleb i osadów </a:t>
            </a:r>
          </a:p>
          <a:p>
            <a:r>
              <a:rPr lang="pl-PL" sz="1500" b="1" dirty="0">
                <a:latin typeface="Calibri" panose="020F0502020204030204" pitchFamily="34" charset="0"/>
                <a:cs typeface="Times New Roman" panose="02020603050405020304" pitchFamily="18" charset="0"/>
              </a:rPr>
              <a:t>- Źródła i migracja zanieczyszczeń ze stałych odpadów przemysłowych</a:t>
            </a:r>
          </a:p>
          <a:p>
            <a:r>
              <a:rPr lang="pl-PL" sz="1500" b="1" dirty="0">
                <a:latin typeface="Calibri" panose="020F0502020204030204" pitchFamily="34" charset="0"/>
                <a:cs typeface="Times New Roman" panose="02020603050405020304" pitchFamily="18" charset="0"/>
              </a:rPr>
              <a:t>- Czynniki wpływające na zawartość Radonu w atmosferze</a:t>
            </a:r>
            <a:endParaRPr lang="pl-PL" sz="15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801" y="2259292"/>
            <a:ext cx="2281326" cy="1765733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21" y="4063316"/>
            <a:ext cx="4478724" cy="174796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909" y="4175278"/>
            <a:ext cx="3789218" cy="1539881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510129" y="1212951"/>
            <a:ext cx="7141335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l-PL" dirty="0"/>
              <a:t>Charakterystyka źródeł zanieczyszczeń i migracja pierwiastków szkodliwych w glebach, wodach powierzchniowych i podziemnych i atmosferze</a:t>
            </a:r>
          </a:p>
          <a:p>
            <a:pPr marL="285750" indent="-285750">
              <a:buFontTx/>
              <a:buChar char="-"/>
            </a:pPr>
            <a:r>
              <a:rPr lang="pl-PL" dirty="0"/>
              <a:t>Ocena emisji gazów cieplarnianych</a:t>
            </a:r>
          </a:p>
        </p:txBody>
      </p:sp>
    </p:spTree>
    <p:extLst>
      <p:ext uri="{BB962C8B-B14F-4D97-AF65-F5344CB8AC3E}">
        <p14:creationId xmlns:p14="http://schemas.microsoft.com/office/powerpoint/2010/main" val="2346714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7B3863-1D27-9542-A231-C9413CBF9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Badania kopalin i surowców energetycznych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1451559" y="1939645"/>
            <a:ext cx="7141335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l-PL" dirty="0"/>
              <a:t>Określanie zasobności złóż, dokumentacje złożowe</a:t>
            </a:r>
          </a:p>
          <a:p>
            <a:pPr marL="285750" indent="-285750">
              <a:buFontTx/>
              <a:buChar char="-"/>
            </a:pPr>
            <a:r>
              <a:rPr lang="pl-PL" dirty="0"/>
              <a:t>Geneza gazów w złożach węgla kamiennego</a:t>
            </a:r>
          </a:p>
          <a:p>
            <a:pPr marL="285750" indent="-285750">
              <a:buFontTx/>
              <a:buChar char="-"/>
            </a:pPr>
            <a:r>
              <a:rPr lang="pl-PL" dirty="0"/>
              <a:t>Możliwość produkcji biogazu z substratów rolniczych</a:t>
            </a:r>
          </a:p>
          <a:p>
            <a:pPr marL="285750" indent="-285750">
              <a:buFontTx/>
              <a:buChar char="-"/>
            </a:pPr>
            <a:r>
              <a:rPr lang="pl-PL" dirty="0"/>
              <a:t>Możliwość odzysku metali z żużli </a:t>
            </a:r>
            <a:r>
              <a:rPr lang="pl-PL" dirty="0" err="1"/>
              <a:t>pohutniczych</a:t>
            </a:r>
            <a:endParaRPr lang="pl-PL" dirty="0"/>
          </a:p>
          <a:p>
            <a:pPr marL="285750" indent="-285750">
              <a:buFontTx/>
              <a:buChar char="-"/>
            </a:pPr>
            <a:r>
              <a:rPr lang="pl-PL" dirty="0"/>
              <a:t>Doskonalenie metod hydrometalurgicznych i flotacyjnych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190" y="3938980"/>
            <a:ext cx="3599894" cy="2415929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832" y="3676146"/>
            <a:ext cx="2441265" cy="294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51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Konserwacja zabytków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198453" y="2724962"/>
            <a:ext cx="57359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AutoNum type="arabicPeriod"/>
            </a:pPr>
            <a:r>
              <a:rPr lang="pl-PL" sz="1600" dirty="0"/>
              <a:t>Wrocław kościół p.w. św. Elżbiety Węgierskiej, m.in. epitafia, portal </a:t>
            </a:r>
            <a:br>
              <a:rPr lang="pl-PL" sz="1600" dirty="0"/>
            </a:br>
            <a:r>
              <a:rPr lang="pl-PL" sz="1600" dirty="0"/>
              <a:t>południowy, </a:t>
            </a:r>
            <a:r>
              <a:rPr lang="pl-PL" sz="1600" dirty="0" err="1"/>
              <a:t>sakramentarium</a:t>
            </a:r>
            <a:endParaRPr lang="pl-PL" sz="1600" dirty="0"/>
          </a:p>
          <a:p>
            <a:pPr marL="257175" indent="-257175">
              <a:buAutoNum type="arabicPeriod"/>
            </a:pPr>
            <a:r>
              <a:rPr lang="pl-PL" sz="1600" dirty="0"/>
              <a:t>Kamieniec Ząbkowicki - kościół p.w. Wniebowzięcia NMP i św. Jakuba Starszego – projekt NCN</a:t>
            </a:r>
          </a:p>
          <a:p>
            <a:pPr marL="257175" indent="-257175">
              <a:buAutoNum type="arabicPeriod"/>
            </a:pPr>
            <a:r>
              <a:rPr lang="pl-PL" sz="1600" dirty="0"/>
              <a:t>Lubiąż - kompleks pocysterski opactwa w Lubiążu – projekt NCN</a:t>
            </a:r>
          </a:p>
          <a:p>
            <a:pPr marL="257175" indent="-257175">
              <a:buAutoNum type="arabicPeriod"/>
            </a:pPr>
            <a:r>
              <a:rPr lang="pl-PL" sz="1600" dirty="0"/>
              <a:t>Wrocław - relikty dawnego kościoła Salwatora (ul. Czysta i pl. </a:t>
            </a:r>
            <a:br>
              <a:rPr lang="pl-PL" sz="1600" dirty="0"/>
            </a:br>
            <a:r>
              <a:rPr lang="pl-PL" sz="1600" dirty="0"/>
              <a:t>Czysty, współpraca z </a:t>
            </a:r>
            <a:r>
              <a:rPr lang="pl-PL" sz="1600" b="1" dirty="0"/>
              <a:t>Wydziałem Architektury </a:t>
            </a:r>
            <a:r>
              <a:rPr lang="pl-PL" sz="1600" b="1" dirty="0" err="1"/>
              <a:t>PWr</a:t>
            </a:r>
            <a:r>
              <a:rPr lang="pl-PL" sz="1600" b="1" dirty="0"/>
              <a:t> </a:t>
            </a:r>
            <a:r>
              <a:rPr lang="pl-PL" sz="1600" dirty="0"/>
              <a:t>– projekt NCN</a:t>
            </a:r>
          </a:p>
          <a:p>
            <a:pPr marL="257175" indent="-257175">
              <a:buFontTx/>
              <a:buAutoNum type="arabicPeriod"/>
            </a:pPr>
            <a:r>
              <a:rPr lang="pl-PL" sz="1600" dirty="0"/>
              <a:t>Wrocław - relikty zamku piastowskiego na Ostrowie Tumskim, współpraca z </a:t>
            </a:r>
            <a:r>
              <a:rPr lang="pl-PL" sz="1600" b="1" dirty="0"/>
              <a:t>Wydziałem Architektury </a:t>
            </a:r>
            <a:r>
              <a:rPr lang="pl-PL" sz="1600" b="1" dirty="0" err="1"/>
              <a:t>PWr</a:t>
            </a:r>
            <a:r>
              <a:rPr lang="pl-PL" sz="1600" b="1" dirty="0"/>
              <a:t> </a:t>
            </a:r>
            <a:r>
              <a:rPr lang="pl-PL" sz="1600" dirty="0"/>
              <a:t>– projekt NCN</a:t>
            </a:r>
          </a:p>
          <a:p>
            <a:pPr marL="257175" indent="-257175">
              <a:buAutoNum type="arabicPeriod"/>
            </a:pPr>
            <a:endParaRPr lang="pl-PL" sz="16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906" y="1301672"/>
            <a:ext cx="2190968" cy="4381937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3168305" y="5761854"/>
            <a:ext cx="55322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/>
              <a:t>gotyckie </a:t>
            </a:r>
            <a:r>
              <a:rPr lang="pl-PL" b="1" dirty="0" err="1"/>
              <a:t>sakramentarium</a:t>
            </a:r>
            <a:r>
              <a:rPr lang="pl-PL" b="1" dirty="0"/>
              <a:t>, przed i po konserwacji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80422" y="1406693"/>
            <a:ext cx="527761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l-PL" dirty="0"/>
              <a:t>badania petrograficzne materiałów budowlanych (kamień, zaprawa, ceramika budowlana)</a:t>
            </a:r>
          </a:p>
          <a:p>
            <a:pPr marL="285750" indent="-285750">
              <a:buFontTx/>
              <a:buChar char="-"/>
            </a:pPr>
            <a:r>
              <a:rPr lang="pl-PL" dirty="0"/>
              <a:t>określanie proweniencji materiału – dobór optymalnego materiału zastępczego</a:t>
            </a:r>
          </a:p>
        </p:txBody>
      </p:sp>
    </p:spTree>
    <p:extLst>
      <p:ext uri="{BB962C8B-B14F-4D97-AF65-F5344CB8AC3E}">
        <p14:creationId xmlns:p14="http://schemas.microsoft.com/office/powerpoint/2010/main" val="269991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2ABAD4-56E0-754B-A5D6-28CC6D631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1852" y="1396013"/>
            <a:ext cx="7514948" cy="4525963"/>
          </a:xfrm>
        </p:spPr>
        <p:txBody>
          <a:bodyPr/>
          <a:lstStyle/>
          <a:p>
            <a:r>
              <a:rPr lang="pl-PL" dirty="0"/>
              <a:t>Projekty, publikacje, prace dr...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2B31769-4205-F448-82A8-8BC253B27511}"/>
              </a:ext>
            </a:extLst>
          </p:cNvPr>
          <p:cNvSpPr txBox="1"/>
          <p:nvPr/>
        </p:nvSpPr>
        <p:spPr>
          <a:xfrm>
            <a:off x="3530312" y="2183906"/>
            <a:ext cx="2397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>
                <a:solidFill>
                  <a:srgbClr val="0070C0"/>
                </a:solidFill>
              </a:rPr>
              <a:t>www.ing.uni.wroc.pl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851" y="2963391"/>
            <a:ext cx="7716713" cy="374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5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400D3B-1FC8-8847-8BF8-670BDC5E1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508" y="2884673"/>
            <a:ext cx="8229600" cy="1143000"/>
          </a:xfrm>
        </p:spPr>
        <p:txBody>
          <a:bodyPr/>
          <a:lstStyle/>
          <a:p>
            <a:r>
              <a:rPr lang="pl-PL" dirty="0"/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204898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48FE01-3D9A-1C43-91F9-72016B6A8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dirty="0"/>
              <a:t>Struktura organizacyjna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4C0AB24-4DAD-CB47-95E3-96E32FB5E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pl-PL" dirty="0"/>
              <a:t>Instytut Geografii i Rozwoju Regionalnego</a:t>
            </a:r>
          </a:p>
          <a:p>
            <a:endParaRPr lang="pl-PL" dirty="0"/>
          </a:p>
          <a:p>
            <a:r>
              <a:rPr lang="pl-PL" dirty="0"/>
              <a:t>Instytut Nauk Geologicznych</a:t>
            </a:r>
          </a:p>
        </p:txBody>
      </p:sp>
    </p:spTree>
    <p:extLst>
      <p:ext uri="{BB962C8B-B14F-4D97-AF65-F5344CB8AC3E}">
        <p14:creationId xmlns:p14="http://schemas.microsoft.com/office/powerpoint/2010/main" val="83437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203D62-54EC-204B-9711-CF4E4955C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9583" y="2416175"/>
            <a:ext cx="7772400" cy="1470025"/>
          </a:xfrm>
        </p:spPr>
        <p:txBody>
          <a:bodyPr/>
          <a:lstStyle/>
          <a:p>
            <a:r>
              <a:rPr lang="pl-PL" dirty="0"/>
              <a:t>Instytut Geografii i Rozwoju Regionalnego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A2CFCB9-3270-B248-A272-B8AD124772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1546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392A30D-7390-8149-97C0-439B7C55A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Dyscypliny naukowe</a:t>
            </a:r>
          </a:p>
        </p:txBody>
      </p:sp>
      <p:cxnSp>
        <p:nvCxnSpPr>
          <p:cNvPr id="5" name="Łącznik prosty ze strzałką 4">
            <a:extLst>
              <a:ext uri="{FF2B5EF4-FFF2-40B4-BE49-F238E27FC236}">
                <a16:creationId xmlns:a16="http://schemas.microsoft.com/office/drawing/2014/main" id="{D0C7B64A-C023-464E-BC2C-3718DCBCD162}"/>
              </a:ext>
            </a:extLst>
          </p:cNvPr>
          <p:cNvCxnSpPr>
            <a:cxnSpLocks/>
          </p:cNvCxnSpPr>
          <p:nvPr/>
        </p:nvCxnSpPr>
        <p:spPr>
          <a:xfrm>
            <a:off x="1964221" y="2501019"/>
            <a:ext cx="1060058" cy="932587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Łącznik prosty ze strzałką 6">
            <a:extLst>
              <a:ext uri="{FF2B5EF4-FFF2-40B4-BE49-F238E27FC236}">
                <a16:creationId xmlns:a16="http://schemas.microsoft.com/office/drawing/2014/main" id="{25038B6F-F0DD-1E4A-B212-BCFE9B455AD7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1964221" y="3849105"/>
            <a:ext cx="1060058" cy="925146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7E8EDA5-1C5C-6C4E-A3A2-FBB474BC4B0D}"/>
              </a:ext>
            </a:extLst>
          </p:cNvPr>
          <p:cNvSpPr txBox="1"/>
          <p:nvPr/>
        </p:nvSpPr>
        <p:spPr>
          <a:xfrm>
            <a:off x="1360794" y="1655037"/>
            <a:ext cx="5074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Geografia społeczno-ekonomiczna i gospodarka przestrzenna (człowieka)</a:t>
            </a:r>
          </a:p>
          <a:p>
            <a:endParaRPr lang="pl-PL" sz="2400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02D90FEC-24C3-1A4D-ADE6-3E84009D6759}"/>
              </a:ext>
            </a:extLst>
          </p:cNvPr>
          <p:cNvSpPr txBox="1"/>
          <p:nvPr/>
        </p:nvSpPr>
        <p:spPr>
          <a:xfrm>
            <a:off x="3024279" y="3433606"/>
            <a:ext cx="5074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Pracownia badań krajobrazu</a:t>
            </a:r>
          </a:p>
          <a:p>
            <a:endParaRPr lang="pl-PL" sz="24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9F99E13-36CA-3A4F-AC62-F672358AE3BE}"/>
              </a:ext>
            </a:extLst>
          </p:cNvPr>
          <p:cNvSpPr txBox="1"/>
          <p:nvPr/>
        </p:nvSpPr>
        <p:spPr>
          <a:xfrm>
            <a:off x="1360794" y="4784254"/>
            <a:ext cx="5074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Geografia fizyczna</a:t>
            </a:r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353653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2B05F4-8FEC-A54F-ACC6-C8A80808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Dolny Śląsk wg geografii człowieka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478E0B-CA07-F347-8AD8-3BD0DDA8E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l-PL" b="1" dirty="0"/>
              <a:t>Gospodarka przestrzenna</a:t>
            </a:r>
          </a:p>
          <a:p>
            <a:pPr lvl="1"/>
            <a:r>
              <a:rPr lang="pl-PL" dirty="0"/>
              <a:t>Uwarunkowania rozwoju regionalnego</a:t>
            </a:r>
          </a:p>
          <a:p>
            <a:pPr lvl="1"/>
            <a:r>
              <a:rPr lang="pl-PL" dirty="0"/>
              <a:t>Przestrzenny wymiar zjawisk i procesów </a:t>
            </a:r>
            <a:r>
              <a:rPr lang="pl-PL" dirty="0" err="1"/>
              <a:t>społeczno</a:t>
            </a:r>
            <a:r>
              <a:rPr lang="pl-PL" dirty="0"/>
              <a:t> - gospodarczych zachodzących na obszarach pograniczy</a:t>
            </a:r>
          </a:p>
          <a:p>
            <a:pPr lvl="1"/>
            <a:r>
              <a:rPr lang="pl-PL" dirty="0"/>
              <a:t>Planowanie przestrzenne</a:t>
            </a:r>
          </a:p>
          <a:p>
            <a:pPr lvl="1"/>
            <a:r>
              <a:rPr lang="pl-PL" dirty="0"/>
              <a:t>Struktura przestrzenna usług w różnych skalach przestrzennych</a:t>
            </a:r>
          </a:p>
          <a:p>
            <a:pPr lvl="1"/>
            <a:r>
              <a:rPr lang="pl-PL" dirty="0"/>
              <a:t>Znaczenie </a:t>
            </a:r>
            <a:r>
              <a:rPr lang="pl-PL" dirty="0" err="1"/>
              <a:t>internetu</a:t>
            </a:r>
            <a:r>
              <a:rPr lang="pl-PL" dirty="0"/>
              <a:t> w społeczeństwie i gospodarce</a:t>
            </a:r>
          </a:p>
          <a:p>
            <a:r>
              <a:rPr lang="pl-PL" b="1" dirty="0"/>
              <a:t>Geografia społeczno-ekonomiczna</a:t>
            </a:r>
          </a:p>
          <a:p>
            <a:pPr lvl="1"/>
            <a:r>
              <a:rPr lang="pl-PL" dirty="0"/>
              <a:t>Zmiany morfologiczne i funkcjonalne miast</a:t>
            </a:r>
          </a:p>
          <a:p>
            <a:pPr lvl="1"/>
            <a:r>
              <a:rPr lang="pl-PL" dirty="0"/>
              <a:t>Zmiany ludnościowe i prognozy</a:t>
            </a:r>
          </a:p>
          <a:p>
            <a:pPr lvl="1"/>
            <a:r>
              <a:rPr lang="pl-PL" dirty="0"/>
              <a:t>strefy aktywności gospodarczej i rozwój działalności kreatywnych</a:t>
            </a:r>
          </a:p>
          <a:p>
            <a:r>
              <a:rPr lang="pl-PL" b="1" dirty="0"/>
              <a:t>Turystyka</a:t>
            </a:r>
          </a:p>
          <a:p>
            <a:pPr lvl="1"/>
            <a:r>
              <a:rPr lang="pl-PL" dirty="0"/>
              <a:t>Turystyka kulturowa i model wykorzystania potencjału kulturowego w turystyce</a:t>
            </a:r>
          </a:p>
          <a:p>
            <a:pPr lvl="1"/>
            <a:r>
              <a:rPr lang="pl-PL" dirty="0"/>
              <a:t>Infrastruktura turystyczna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748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50F5AF-E935-C743-BD34-7F4338F47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Przykłady badań – geografia człowieka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CA907F7E-B1FF-5F49-8D48-866B13850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8653"/>
            <a:ext cx="2793721" cy="216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5">
            <a:extLst>
              <a:ext uri="{FF2B5EF4-FFF2-40B4-BE49-F238E27FC236}">
                <a16:creationId xmlns:a16="http://schemas.microsoft.com/office/drawing/2014/main" id="{F98F3FEB-139F-5D40-9418-4E602BA6E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5" t="42924" r="62904" b="25851"/>
          <a:stretch>
            <a:fillRect/>
          </a:stretch>
        </p:blipFill>
        <p:spPr bwMode="auto">
          <a:xfrm>
            <a:off x="3055739" y="1744312"/>
            <a:ext cx="2353866" cy="203239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C660F71-A2DF-8B4E-913E-EF2488F33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623" y="1558875"/>
            <a:ext cx="2938730" cy="222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7">
            <a:extLst>
              <a:ext uri="{FF2B5EF4-FFF2-40B4-BE49-F238E27FC236}">
                <a16:creationId xmlns:a16="http://schemas.microsoft.com/office/drawing/2014/main" id="{43A82341-7DEC-7A48-82D7-FEF46166A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91"/>
          <a:stretch>
            <a:fillRect/>
          </a:stretch>
        </p:blipFill>
        <p:spPr bwMode="auto">
          <a:xfrm>
            <a:off x="0" y="3955365"/>
            <a:ext cx="3252788" cy="19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3F9873-BB18-8B4A-BD60-4670305E4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559" y="3530214"/>
            <a:ext cx="2249925" cy="241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444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raz 8" descr="C:\Users\Robert Szmytke\Documents\artykuły różne\funkcja mieszkaniowa\ruch budowlany.jpg">
            <a:extLst>
              <a:ext uri="{FF2B5EF4-FFF2-40B4-BE49-F238E27FC236}">
                <a16:creationId xmlns:a16="http://schemas.microsoft.com/office/drawing/2014/main" id="{BEED16CE-2394-844D-9670-CF8E28D46D1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502" y="3980249"/>
            <a:ext cx="2134076" cy="1889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828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7B3863-1D27-9542-A231-C9413CBF9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Dolny Śląsk wg geografii fizycznej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8ABA284-115D-4E42-BE7D-FFFA41F41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b="1" dirty="0"/>
              <a:t>Atmosfera &amp; klimat</a:t>
            </a:r>
          </a:p>
          <a:p>
            <a:pPr lvl="1"/>
            <a:r>
              <a:rPr lang="pl-PL" dirty="0"/>
              <a:t>Prognozy (</a:t>
            </a:r>
            <a:r>
              <a:rPr lang="pl-PL" dirty="0" err="1"/>
              <a:t>bio</a:t>
            </a:r>
            <a:r>
              <a:rPr lang="pl-PL" dirty="0"/>
              <a:t>)meteorologiczne &amp; jakości powietrza</a:t>
            </a:r>
          </a:p>
          <a:p>
            <a:pPr lvl="1"/>
            <a:r>
              <a:rPr lang="pl-PL" dirty="0"/>
              <a:t>Miejska wyspa ciepła &amp; zmiany klimatu</a:t>
            </a:r>
          </a:p>
          <a:p>
            <a:pPr lvl="1"/>
            <a:r>
              <a:rPr lang="pl-PL" dirty="0"/>
              <a:t>Pomiary meteo/jakość powietrza (również mobilne i UAV)</a:t>
            </a:r>
          </a:p>
          <a:p>
            <a:pPr lvl="1"/>
            <a:r>
              <a:rPr lang="pl-PL" dirty="0" err="1"/>
              <a:t>Bioalergeny</a:t>
            </a:r>
            <a:endParaRPr lang="pl-PL" dirty="0"/>
          </a:p>
          <a:p>
            <a:r>
              <a:rPr lang="pl-PL" b="1" dirty="0"/>
              <a:t>Geomorfologia</a:t>
            </a:r>
          </a:p>
          <a:p>
            <a:pPr lvl="1"/>
            <a:r>
              <a:rPr lang="pl-PL" dirty="0"/>
              <a:t>Zmiany środowiska a działalność człowieka</a:t>
            </a:r>
          </a:p>
          <a:p>
            <a:pPr lvl="1"/>
            <a:r>
              <a:rPr lang="pl-PL" dirty="0"/>
              <a:t>Erozja i osuwiska – ocena zagrożeń</a:t>
            </a:r>
          </a:p>
          <a:p>
            <a:pPr lvl="1"/>
            <a:r>
              <a:rPr lang="pl-PL" dirty="0" err="1"/>
              <a:t>Geoturystyka</a:t>
            </a:r>
            <a:endParaRPr lang="pl-PL" dirty="0"/>
          </a:p>
          <a:p>
            <a:r>
              <a:rPr lang="pl-PL" b="1" dirty="0"/>
              <a:t>Geoinformatyka</a:t>
            </a:r>
          </a:p>
          <a:p>
            <a:pPr lvl="1"/>
            <a:r>
              <a:rPr lang="pl-PL" dirty="0"/>
              <a:t>System </a:t>
            </a:r>
            <a:r>
              <a:rPr lang="pl-PL" dirty="0" err="1"/>
              <a:t>HydroProg</a:t>
            </a:r>
            <a:r>
              <a:rPr lang="pl-PL" dirty="0"/>
              <a:t> – ostrzeżenia o wezbraniach na rzekach</a:t>
            </a:r>
          </a:p>
          <a:p>
            <a:pPr lvl="1"/>
            <a:r>
              <a:rPr lang="pl-PL" dirty="0"/>
              <a:t>System poszukiwań ludzi SARUAV – wsparcie dla ratownictwa bazujący na UAV</a:t>
            </a:r>
          </a:p>
        </p:txBody>
      </p:sp>
    </p:spTree>
    <p:extLst>
      <p:ext uri="{BB962C8B-B14F-4D97-AF65-F5344CB8AC3E}">
        <p14:creationId xmlns:p14="http://schemas.microsoft.com/office/powerpoint/2010/main" val="604643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3D9476-D8CE-2640-BCF4-7F23B9C08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Przykłady badań – geografia fizyczna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0920A2B-ABEE-C441-8B8D-645B2C3E9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155"/>
            <a:ext cx="4929585" cy="2960259"/>
          </a:xfrm>
          <a:prstGeom prst="rect">
            <a:avLst/>
          </a:prstGeom>
        </p:spPr>
      </p:pic>
      <p:grpSp>
        <p:nvGrpSpPr>
          <p:cNvPr id="9" name="Grupa 8">
            <a:extLst>
              <a:ext uri="{FF2B5EF4-FFF2-40B4-BE49-F238E27FC236}">
                <a16:creationId xmlns:a16="http://schemas.microsoft.com/office/drawing/2014/main" id="{A694EDFF-FE68-FA43-8AA6-AA33EE5AFF09}"/>
              </a:ext>
            </a:extLst>
          </p:cNvPr>
          <p:cNvGrpSpPr/>
          <p:nvPr/>
        </p:nvGrpSpPr>
        <p:grpSpPr>
          <a:xfrm>
            <a:off x="4531540" y="400050"/>
            <a:ext cx="4612460" cy="3257550"/>
            <a:chOff x="4531540" y="400050"/>
            <a:chExt cx="4612460" cy="3257550"/>
          </a:xfrm>
        </p:grpSpPr>
        <p:pic>
          <p:nvPicPr>
            <p:cNvPr id="7" name="Picture 4" descr="WrSouth">
              <a:extLst>
                <a:ext uri="{FF2B5EF4-FFF2-40B4-BE49-F238E27FC236}">
                  <a16:creationId xmlns:a16="http://schemas.microsoft.com/office/drawing/2014/main" id="{ABFA9178-A249-D54E-A409-033BA6809C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540" y="400050"/>
              <a:ext cx="4612460" cy="325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D5C364F4-F931-9B4F-90AF-5B75C7B1BC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536"/>
            <a:stretch>
              <a:fillRect/>
            </a:stretch>
          </p:blipFill>
          <p:spPr bwMode="auto">
            <a:xfrm>
              <a:off x="4531540" y="400050"/>
              <a:ext cx="1603421" cy="133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Obraz 2">
            <a:extLst>
              <a:ext uri="{FF2B5EF4-FFF2-40B4-BE49-F238E27FC236}">
                <a16:creationId xmlns:a16="http://schemas.microsoft.com/office/drawing/2014/main" id="{615F451E-DC07-F14F-995F-02B1184A0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480" y="2256003"/>
            <a:ext cx="3631554" cy="2919122"/>
          </a:xfrm>
          <a:prstGeom prst="rect">
            <a:avLst/>
          </a:prstGeom>
        </p:spPr>
      </p:pic>
      <p:grpSp>
        <p:nvGrpSpPr>
          <p:cNvPr id="10" name="Grupa 9">
            <a:extLst>
              <a:ext uri="{FF2B5EF4-FFF2-40B4-BE49-F238E27FC236}">
                <a16:creationId xmlns:a16="http://schemas.microsoft.com/office/drawing/2014/main" id="{D1948EDA-C197-EC4A-8141-5F47EE368E28}"/>
              </a:ext>
            </a:extLst>
          </p:cNvPr>
          <p:cNvGrpSpPr/>
          <p:nvPr/>
        </p:nvGrpSpPr>
        <p:grpSpPr>
          <a:xfrm>
            <a:off x="142301" y="3938878"/>
            <a:ext cx="6676952" cy="2919122"/>
            <a:chOff x="142301" y="3938878"/>
            <a:chExt cx="6676952" cy="2919122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8FECD201-13B9-D64C-A279-32C2EE452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2301" y="3938878"/>
              <a:ext cx="3771021" cy="2919122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AACA6C9A-7DE5-9A45-8DD8-AF7FBB402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12202" y="4578028"/>
              <a:ext cx="4107051" cy="2279972"/>
            </a:xfrm>
            <a:prstGeom prst="rect">
              <a:avLst/>
            </a:prstGeom>
          </p:spPr>
        </p:pic>
      </p:grpSp>
      <p:pic>
        <p:nvPicPr>
          <p:cNvPr id="11" name="Obraz 1">
            <a:extLst>
              <a:ext uri="{FF2B5EF4-FFF2-40B4-BE49-F238E27FC236}">
                <a16:creationId xmlns:a16="http://schemas.microsoft.com/office/drawing/2014/main" id="{A30048A0-27BE-634C-A5A1-4887DFD1086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820" y="3218085"/>
            <a:ext cx="4245674" cy="2719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47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5A2DFB4-6658-F947-B8D8-0BDDC4FF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Badania krajobrazu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35452E4-3C1A-A249-B27F-0BB61B546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86379"/>
          </a:xfrm>
        </p:spPr>
        <p:txBody>
          <a:bodyPr>
            <a:normAutofit fontScale="70000" lnSpcReduction="20000"/>
          </a:bodyPr>
          <a:lstStyle/>
          <a:p>
            <a:r>
              <a:rPr lang="pl-PL" dirty="0"/>
              <a:t>Walory krajobrazowe jako podstawa gospodarki przestrzennej</a:t>
            </a:r>
          </a:p>
          <a:p>
            <a:r>
              <a:rPr lang="pl-PL" dirty="0"/>
              <a:t>Krajobraz kulturowy a zagospodarowanie przestrzenne i turystyka</a:t>
            </a:r>
          </a:p>
          <a:p>
            <a:r>
              <a:rPr lang="pl-PL" dirty="0"/>
              <a:t>Zmiany krajobrazu kulturowego Dolnego Śląska</a:t>
            </a:r>
          </a:p>
          <a:p>
            <a:r>
              <a:rPr lang="pl-PL" dirty="0"/>
              <a:t>Krajobraz w ujęciu przyrodniczym </a:t>
            </a:r>
          </a:p>
          <a:p>
            <a:r>
              <a:rPr lang="pl-PL" dirty="0"/>
              <a:t>Krajobraz z perspektywy humanistycznej</a:t>
            </a:r>
          </a:p>
          <a:p>
            <a:endParaRPr lang="pl-PL" dirty="0"/>
          </a:p>
        </p:txBody>
      </p:sp>
      <p:pic>
        <p:nvPicPr>
          <p:cNvPr id="4" name="Picture 5" descr="http://www.zgrit.uni.wroc.pl/Krowiarki.jpg">
            <a:extLst>
              <a:ext uri="{FF2B5EF4-FFF2-40B4-BE49-F238E27FC236}">
                <a16:creationId xmlns:a16="http://schemas.microsoft.com/office/drawing/2014/main" id="{D22E9E39-7620-D14C-9410-480985DA0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1" y="3879358"/>
            <a:ext cx="1450785" cy="210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www.zgrit.uni.wroc.pl/SWScan00047.jpg">
            <a:extLst>
              <a:ext uri="{FF2B5EF4-FFF2-40B4-BE49-F238E27FC236}">
                <a16:creationId xmlns:a16="http://schemas.microsoft.com/office/drawing/2014/main" id="{01031AEB-F278-FC42-A792-FD09D98C5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7742" y="3890257"/>
            <a:ext cx="1450786" cy="210738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B45AF66-A430-3D4B-9864-91B269D96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" t="29297" r="9766" b="25293"/>
          <a:stretch>
            <a:fillRect/>
          </a:stretch>
        </p:blipFill>
        <p:spPr bwMode="auto">
          <a:xfrm>
            <a:off x="5038343" y="3272671"/>
            <a:ext cx="3111357" cy="133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434AF88-5650-7445-AFDD-A44232763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t="17773" r="3711" b="30119"/>
          <a:stretch>
            <a:fillRect/>
          </a:stretch>
        </p:blipFill>
        <p:spPr bwMode="auto">
          <a:xfrm>
            <a:off x="5040727" y="4427267"/>
            <a:ext cx="3108632" cy="146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7">
            <a:extLst>
              <a:ext uri="{FF2B5EF4-FFF2-40B4-BE49-F238E27FC236}">
                <a16:creationId xmlns:a16="http://schemas.microsoft.com/office/drawing/2014/main" id="{29449C81-46EB-9B4C-A6CE-27955D83CB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6" t="21207" r="41731" b="6442"/>
          <a:stretch>
            <a:fillRect/>
          </a:stretch>
        </p:blipFill>
        <p:spPr bwMode="auto">
          <a:xfrm>
            <a:off x="3465529" y="3879358"/>
            <a:ext cx="1491654" cy="211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Documents and Settings\Administrator\Pulpit\robocze_krajobraz\domki.jpg">
            <a:extLst>
              <a:ext uri="{FF2B5EF4-FFF2-40B4-BE49-F238E27FC236}">
                <a16:creationId xmlns:a16="http://schemas.microsoft.com/office/drawing/2014/main" id="{9B1DE8AA-C777-AA49-9A76-6FA4129BF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4" b="28468"/>
          <a:stretch>
            <a:fillRect/>
          </a:stretch>
        </p:blipFill>
        <p:spPr bwMode="auto">
          <a:xfrm>
            <a:off x="4509706" y="5482844"/>
            <a:ext cx="2842995" cy="8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85774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GRR2017_Kryza_etal" id="{316B3E47-69D0-A64E-8FB9-AE7E063C3E38}" vid="{6D0877AF-2583-0D4E-8F7A-F9CF4E8F9845}"/>
    </a:ext>
  </a:extLst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Motyw pakietu Office</Template>
  <TotalTime>161</TotalTime>
  <Words>515</Words>
  <Application>Microsoft Macintosh PowerPoint</Application>
  <PresentationFormat>Pokaz na ekranie (4:3)</PresentationFormat>
  <Paragraphs>99</Paragraphs>
  <Slides>18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Motyw pakietu Office</vt:lpstr>
      <vt:lpstr>Wydział Nauk o Ziemi i Kształtowania Środowiska UWr</vt:lpstr>
      <vt:lpstr>Struktura organizacyjna</vt:lpstr>
      <vt:lpstr>Instytut Geografii i Rozwoju Regionalnego</vt:lpstr>
      <vt:lpstr>Dyscypliny naukowe</vt:lpstr>
      <vt:lpstr>Dolny Śląsk wg geografii człowieka</vt:lpstr>
      <vt:lpstr>Przykłady badań – geografia człowieka</vt:lpstr>
      <vt:lpstr>Dolny Śląsk wg geografii fizycznej</vt:lpstr>
      <vt:lpstr>Przykłady badań – geografia fizyczna</vt:lpstr>
      <vt:lpstr>Badania krajobrazu</vt:lpstr>
      <vt:lpstr>Prezentacja programu PowerPoint</vt:lpstr>
      <vt:lpstr>Instytut Nauk Geologicznych</vt:lpstr>
      <vt:lpstr>Prezentacja programu PowerPoint</vt:lpstr>
      <vt:lpstr>Badania hydrogeologiczne i geologia inżynierska</vt:lpstr>
      <vt:lpstr>Badania geośrodowiskowe</vt:lpstr>
      <vt:lpstr>Badania kopalin i surowców energetycznych</vt:lpstr>
      <vt:lpstr>Konserwacja zabytków</vt:lpstr>
      <vt:lpstr>Prezentacja programu PowerPoint</vt:lpstr>
      <vt:lpstr>Dziękuję za uwagę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Wydział Nauk o Ziemi i Kształtowania Środowiska</dc:title>
  <dc:creator>maciej kryza</dc:creator>
  <cp:lastModifiedBy>maciej kryza</cp:lastModifiedBy>
  <cp:revision>21</cp:revision>
  <dcterms:created xsi:type="dcterms:W3CDTF">2018-09-13T05:48:09Z</dcterms:created>
  <dcterms:modified xsi:type="dcterms:W3CDTF">2018-09-13T09:36:02Z</dcterms:modified>
</cp:coreProperties>
</file>